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77" r:id="rId2"/>
    <p:sldId id="278" r:id="rId3"/>
    <p:sldId id="270" r:id="rId4"/>
    <p:sldId id="264" r:id="rId5"/>
    <p:sldId id="274" r:id="rId6"/>
    <p:sldId id="273" r:id="rId7"/>
    <p:sldId id="272" r:id="rId8"/>
    <p:sldId id="279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89836" autoAdjust="0"/>
  </p:normalViewPr>
  <p:slideViewPr>
    <p:cSldViewPr>
      <p:cViewPr>
        <p:scale>
          <a:sx n="100" d="100"/>
          <a:sy n="100" d="100"/>
        </p:scale>
        <p:origin x="-5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F88E-491E-430F-9506-F5AB7238C5D6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E9A14-92C2-47E6-BECC-8A590C545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44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Kindle Family</a:t>
            </a:r>
            <a:r>
              <a:rPr lang="en-US" sz="1200" baseline="0" dirty="0" smtClean="0"/>
              <a:t> tree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/>
              <a:t>First </a:t>
            </a:r>
            <a:r>
              <a:rPr lang="en-US" sz="1200" dirty="0" smtClean="0"/>
              <a:t>kindle came and sold out in 5.5 hours. Nov.19,</a:t>
            </a:r>
            <a:r>
              <a:rPr lang="en-US" sz="1200" baseline="0" dirty="0" smtClean="0"/>
              <a:t> 2007.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Feb. 9, 2009 </a:t>
            </a:r>
            <a:r>
              <a:rPr lang="en-US" sz="1200" dirty="0" err="1" smtClean="0"/>
              <a:t>amazon</a:t>
            </a:r>
            <a:r>
              <a:rPr lang="en-US" sz="1200" dirty="0" smtClean="0"/>
              <a:t> introduced Amazon Kindle 2. Feb. 23, 2009, kindle is shipping. And it become the No. 1 seller in Electronics on the Amazon.com Web site in just 15 days since it was introduced.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Amazon Introduced a large 9.7-inch kindle DX. It shipped by June. 10, 2009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Amazon announced a New Generation of Kindle.  A month later it become the best seller in </a:t>
            </a:r>
            <a:r>
              <a:rPr lang="en-US" sz="1200" dirty="0" err="1" smtClean="0"/>
              <a:t>amazon</a:t>
            </a:r>
            <a:r>
              <a:rPr lang="en-US" sz="1200" dirty="0" smtClean="0"/>
              <a:t>. Jul</a:t>
            </a:r>
            <a:r>
              <a:rPr lang="en-US" sz="1200" baseline="0" dirty="0" smtClean="0"/>
              <a:t> 28, 2010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Introducing the All-New Kindle Family include fourth generation Kindle, Kindle Touch, Kindle Touch 3G, and Kindle fire.</a:t>
            </a:r>
            <a:r>
              <a:rPr lang="en-US" sz="1200" baseline="0" dirty="0" smtClean="0"/>
              <a:t> Sep 28,2011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Introduce Kindle, Kindle </a:t>
            </a:r>
            <a:r>
              <a:rPr lang="en-US" altLang="zh-CN" sz="1200" dirty="0" err="1" smtClean="0"/>
              <a:t>Paperwhite</a:t>
            </a:r>
            <a:r>
              <a:rPr lang="en-US" altLang="zh-CN" sz="1200" dirty="0" smtClean="0"/>
              <a:t>, Kindle Fire HD , Sep 6, 2012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E9A14-92C2-47E6-BECC-8A590C5451E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0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Detail of research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predio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Amazon announced that Kindle Fire is sold out, and that in just nine months, Kindle Fire has captured 22% of tablet sales in the U.S. 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Introducing the New Kindle Fire HD Family, New Kindle </a:t>
            </a:r>
            <a:r>
              <a:rPr lang="en-US" sz="1200" dirty="0" err="1" smtClean="0"/>
              <a:t>Paperwhite</a:t>
            </a:r>
            <a:r>
              <a:rPr lang="en-US" sz="1200" dirty="0" smtClean="0"/>
              <a:t> and the fifth generation Kindle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7-inch Kindle Fire HD begins shipping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Kindle </a:t>
            </a:r>
            <a:r>
              <a:rPr lang="en-US" dirty="0" err="1" smtClean="0"/>
              <a:t>Paperwhite</a:t>
            </a:r>
            <a:r>
              <a:rPr lang="en-US" dirty="0" smtClean="0"/>
              <a:t> Begins Shipping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Kindle Fire HD 8.9” </a:t>
            </a:r>
            <a:r>
              <a:rPr lang="en-US" altLang="zh-CN" sz="1200" dirty="0" smtClean="0"/>
              <a:t>begins shipping</a:t>
            </a:r>
            <a:endParaRPr lang="en-US" sz="1200" dirty="0" smtClean="0"/>
          </a:p>
          <a:p>
            <a:r>
              <a:rPr lang="en-US" dirty="0" smtClean="0"/>
              <a:t>Amazon today announced that this Black Friday and Cyber Monday were the best ever for the Kindle family, and the popular new Kindle e-readers and tablets remain at the top of Amazon’s best sellers list worldwide. </a:t>
            </a:r>
          </a:p>
          <a:p>
            <a:r>
              <a:rPr lang="en-US" dirty="0" smtClean="0"/>
              <a:t>Kindle is the world’s #1 best-selling e-reader for five years running, and tens of millions of readers are already reading on Kindle.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E9A14-92C2-47E6-BECC-8A590C5451E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02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edges in this graph are the most</a:t>
            </a:r>
            <a:r>
              <a:rPr lang="en-US" baseline="0" dirty="0" smtClean="0"/>
              <a:t> popular devices uncovered in the 2012 eBay recommendation data. </a:t>
            </a:r>
          </a:p>
          <a:p>
            <a:r>
              <a:rPr lang="en-US" baseline="0" dirty="0" smtClean="0"/>
              <a:t>The nodes that aren’t touching are for other devices.  The thicker edge is the most popular of the kindles where the data only showed ‘Yes’ recommendations.</a:t>
            </a:r>
          </a:p>
          <a:p>
            <a:r>
              <a:rPr lang="en-US" baseline="0" dirty="0" smtClean="0"/>
              <a:t>The other 2 edges show the next 2 popular devices, notice they are similar in length? </a:t>
            </a:r>
            <a:r>
              <a:rPr lang="en-US" baseline="0" smtClean="0"/>
              <a:t>They both received a similar recommendation (only a few No recommendations)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E9A14-92C2-47E6-BECC-8A590C5451E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6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CA165F1-CD9C-44CF-B6B5-CC07731FC46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495A852-DE55-47B9-8558-AD60CA26771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Amazon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Introduction &amp; Aim</a:t>
            </a:r>
          </a:p>
          <a:p>
            <a:r>
              <a:rPr lang="en-US" dirty="0" smtClean="0"/>
              <a:t>Amazon Family of Products</a:t>
            </a:r>
          </a:p>
          <a:p>
            <a:r>
              <a:rPr lang="en-US" dirty="0" smtClean="0"/>
              <a:t>Data Analysis:</a:t>
            </a:r>
            <a:endParaRPr lang="en-US" dirty="0"/>
          </a:p>
          <a:p>
            <a:pPr lvl="8"/>
            <a:r>
              <a:rPr lang="en-US" sz="3000" dirty="0"/>
              <a:t>Amazon Ratings</a:t>
            </a:r>
          </a:p>
          <a:p>
            <a:pPr lvl="8"/>
            <a:r>
              <a:rPr lang="en-US" sz="3000" dirty="0"/>
              <a:t>Amazon Reviews</a:t>
            </a:r>
          </a:p>
          <a:p>
            <a:pPr lvl="8"/>
            <a:r>
              <a:rPr lang="en-US" sz="3000" dirty="0" smtClean="0"/>
              <a:t>EBay</a:t>
            </a:r>
            <a:endParaRPr lang="en-US" sz="3000" dirty="0"/>
          </a:p>
          <a:p>
            <a:endParaRPr lang="en-US" dirty="0" smtClean="0"/>
          </a:p>
          <a:p>
            <a:r>
              <a:rPr lang="en-US" dirty="0" smtClean="0"/>
              <a:t>Conclusions</a:t>
            </a:r>
            <a:endParaRPr lang="en-US" dirty="0"/>
          </a:p>
          <a:p>
            <a:endParaRPr lang="en-US" dirty="0" smtClean="0"/>
          </a:p>
          <a:p>
            <a:pPr marL="137160" indent="0">
              <a:buNone/>
            </a:pPr>
            <a:endParaRPr lang="en-US" dirty="0" smtClean="0"/>
          </a:p>
          <a:p>
            <a:pPr marL="137160" indent="0">
              <a:buNone/>
            </a:pPr>
            <a:r>
              <a:rPr lang="en-US" dirty="0" smtClean="0"/>
              <a:t>Team</a:t>
            </a:r>
            <a:r>
              <a:rPr lang="en-US" dirty="0"/>
              <a:t>: Steve, Nengjun, John, Bolun &amp; </a:t>
            </a:r>
            <a:r>
              <a:rPr lang="en-US" dirty="0" smtClean="0"/>
              <a:t>Jennifer</a:t>
            </a:r>
          </a:p>
          <a:p>
            <a:pPr marL="137160" indent="0">
              <a:buNone/>
            </a:pPr>
            <a:r>
              <a:rPr lang="en-US" dirty="0" smtClean="0"/>
              <a:t>BIA660-Web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3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&amp; 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Aim: To </a:t>
            </a:r>
            <a:r>
              <a:rPr lang="en-US" dirty="0" smtClean="0"/>
              <a:t>evaluate consumer </a:t>
            </a:r>
            <a:r>
              <a:rPr lang="en-US" dirty="0" smtClean="0"/>
              <a:t>perception of Amazon Kindle </a:t>
            </a:r>
            <a:r>
              <a:rPr lang="en-US" dirty="0" smtClean="0"/>
              <a:t>products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Project Scope: E-readers, NOT Tablet Devices. </a:t>
            </a:r>
          </a:p>
          <a:p>
            <a:r>
              <a:rPr lang="en-US" dirty="0" smtClean="0"/>
              <a:t>Primary Function: Reading Books.</a:t>
            </a:r>
          </a:p>
          <a:p>
            <a:r>
              <a:rPr lang="en-US" dirty="0" smtClean="0"/>
              <a:t>Attributes: Long Battery Life, Large </a:t>
            </a:r>
            <a:r>
              <a:rPr lang="en-US" dirty="0"/>
              <a:t>S</a:t>
            </a:r>
            <a:r>
              <a:rPr lang="en-US" dirty="0" smtClean="0"/>
              <a:t>creen &amp; Wi-Fi Connectivity.</a:t>
            </a:r>
          </a:p>
          <a:p>
            <a:r>
              <a:rPr lang="en-US" dirty="0" smtClean="0"/>
              <a:t>Data Sources:</a:t>
            </a:r>
            <a:endParaRPr lang="en-US" dirty="0"/>
          </a:p>
        </p:txBody>
      </p:sp>
      <p:pic>
        <p:nvPicPr>
          <p:cNvPr id="1026" name="Picture 2" descr="C:\Users\steve\Desktop\amazon-tabl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83" y="5157189"/>
            <a:ext cx="1501949" cy="97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teve\Desktop\twitter_logo_bl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566" y="5157189"/>
            <a:ext cx="1492449" cy="97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teve\Desktop\eba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148779"/>
            <a:ext cx="1510367" cy="97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teve\Desktop\Web Analytics Assignment\Presentation Images\logo-tesc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99" y="5148779"/>
            <a:ext cx="1510367" cy="97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9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11"/>
          <p:cNvCxnSpPr/>
          <p:nvPr/>
        </p:nvCxnSpPr>
        <p:spPr>
          <a:xfrm>
            <a:off x="179512" y="3284984"/>
            <a:ext cx="8712968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508" y="35646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First kindle came and sold out in 5.5 hours.</a:t>
            </a:r>
          </a:p>
        </p:txBody>
      </p:sp>
      <p:sp>
        <p:nvSpPr>
          <p:cNvPr id="30" name="Down Arrow 29"/>
          <p:cNvSpPr/>
          <p:nvPr/>
        </p:nvSpPr>
        <p:spPr>
          <a:xfrm>
            <a:off x="467544" y="1772816"/>
            <a:ext cx="216024" cy="1092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 flipV="1">
            <a:off x="2699792" y="3632250"/>
            <a:ext cx="216024" cy="1092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5496" y="4802376"/>
            <a:ext cx="5580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Feb. 9, 2009 amazon introduced Amazon Kindle 2. Feb. 23, </a:t>
            </a:r>
            <a:r>
              <a:rPr lang="en-US" sz="2400" dirty="0" smtClean="0"/>
              <a:t>2009, kindle </a:t>
            </a:r>
            <a:r>
              <a:rPr lang="en-US" sz="2400" dirty="0"/>
              <a:t>is </a:t>
            </a:r>
            <a:r>
              <a:rPr lang="en-US" sz="2400" dirty="0" smtClean="0"/>
              <a:t>shipping. And it become the No</a:t>
            </a:r>
            <a:r>
              <a:rPr lang="en-US" sz="2400" dirty="0"/>
              <a:t>. 1 seller in Electronics on the Amazon.com Web site in just 15 days since it was </a:t>
            </a:r>
            <a:r>
              <a:rPr lang="en-US" sz="2400" dirty="0" smtClean="0"/>
              <a:t>introduced.</a:t>
            </a:r>
            <a:endParaRPr lang="en-US" sz="2400" dirty="0"/>
          </a:p>
        </p:txBody>
      </p:sp>
      <p:sp>
        <p:nvSpPr>
          <p:cNvPr id="33" name="Down Arrow 32"/>
          <p:cNvSpPr/>
          <p:nvPr/>
        </p:nvSpPr>
        <p:spPr>
          <a:xfrm>
            <a:off x="3635896" y="1844824"/>
            <a:ext cx="216024" cy="1092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159732" y="275164"/>
            <a:ext cx="3204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Amazon Introduced a </a:t>
            </a:r>
            <a:r>
              <a:rPr lang="en-US" sz="2400" dirty="0"/>
              <a:t>large </a:t>
            </a:r>
            <a:r>
              <a:rPr lang="en-US" sz="2400" dirty="0" smtClean="0"/>
              <a:t>9.7-inch </a:t>
            </a:r>
            <a:r>
              <a:rPr lang="en-US" sz="2400" dirty="0"/>
              <a:t>kindle </a:t>
            </a:r>
            <a:r>
              <a:rPr lang="en-US" sz="2400" dirty="0" smtClean="0"/>
              <a:t>DX. It shipped by June. 10, 2009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43508" y="2852936"/>
            <a:ext cx="1332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600" dirty="0" smtClean="0"/>
              <a:t>Nov. 19          2007</a:t>
            </a:r>
            <a:endParaRPr lang="en-US" sz="2400" b="1" kern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375756" y="2852936"/>
            <a:ext cx="111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Feb. 9, 2009</a:t>
            </a:r>
            <a:endParaRPr lang="en-US" sz="2400" b="1" kern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239852" y="2852936"/>
            <a:ext cx="111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May</a:t>
            </a:r>
            <a:r>
              <a:rPr lang="en-US" sz="2400" b="1" dirty="0"/>
              <a:t>. 6, 2009</a:t>
            </a:r>
            <a:endParaRPr lang="en-US" sz="2400" b="1" kern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0" y="161345"/>
            <a:ext cx="4499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Introducing </a:t>
            </a:r>
            <a:r>
              <a:rPr lang="en-US" sz="2400" dirty="0"/>
              <a:t>the All-New Kindle </a:t>
            </a:r>
            <a:r>
              <a:rPr lang="en-US" sz="2400" dirty="0" smtClean="0"/>
              <a:t>Family include fourth </a:t>
            </a:r>
            <a:r>
              <a:rPr lang="en-US" sz="2400" dirty="0"/>
              <a:t>generation Kindle, Kindle Touch, Kindle Touch 3G, and Kindle fire.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6732240" y="1772816"/>
            <a:ext cx="216024" cy="1092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flipV="1">
            <a:off x="5148064" y="3632250"/>
            <a:ext cx="216024" cy="1092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91880" y="4797152"/>
            <a:ext cx="3564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Amazon announced </a:t>
            </a:r>
            <a:r>
              <a:rPr lang="en-US" sz="2400" dirty="0"/>
              <a:t>a New Generation of </a:t>
            </a:r>
            <a:r>
              <a:rPr lang="en-US" sz="2400" dirty="0" smtClean="0"/>
              <a:t>Kindle.  A month later it become the best seller in amazon.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824028" y="2852936"/>
            <a:ext cx="1332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Jul 28, 2010.</a:t>
            </a:r>
            <a:endParaRPr lang="en-US" sz="2400" b="1" kern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6372200" y="2852936"/>
            <a:ext cx="1332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Sep 28, 2011.</a:t>
            </a:r>
            <a:endParaRPr lang="en-US" sz="2400" b="1" kern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07504" y="692696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First kindle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2195736" y="4869160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Kindle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987824" y="1023119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Kindle DX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4499992" y="4869160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Third Generation Kindle 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5148064" y="476672"/>
            <a:ext cx="3385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Kindle Family</a:t>
            </a:r>
            <a:r>
              <a:rPr lang="zh-CN" altLang="en-US" sz="2400" dirty="0" smtClean="0"/>
              <a:t>：</a:t>
            </a:r>
            <a:r>
              <a:rPr lang="en-US" sz="2400" dirty="0" smtClean="0"/>
              <a:t>fourth generation Kindle, Kindle Touch, Kindle fire.</a:t>
            </a:r>
            <a:endParaRPr lang="en-US" sz="2400" dirty="0"/>
          </a:p>
        </p:txBody>
      </p:sp>
      <p:pic>
        <p:nvPicPr>
          <p:cNvPr id="41" name="图片 40" descr="kindle 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260648"/>
            <a:ext cx="2937371" cy="4196244"/>
          </a:xfrm>
          <a:prstGeom prst="rect">
            <a:avLst/>
          </a:prstGeom>
        </p:spPr>
      </p:pic>
      <p:pic>
        <p:nvPicPr>
          <p:cNvPr id="42" name="图片 41" descr="Kindle 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417386" cy="3566537"/>
          </a:xfrm>
          <a:prstGeom prst="rect">
            <a:avLst/>
          </a:prstGeom>
        </p:spPr>
      </p:pic>
      <p:pic>
        <p:nvPicPr>
          <p:cNvPr id="43" name="图片 42" descr="Kindle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785" y="1350124"/>
            <a:ext cx="2520280" cy="3665862"/>
          </a:xfrm>
          <a:prstGeom prst="rect">
            <a:avLst/>
          </a:prstGeom>
        </p:spPr>
      </p:pic>
      <p:pic>
        <p:nvPicPr>
          <p:cNvPr id="44" name="图片 43" descr="Kindle4.jpg"/>
          <p:cNvPicPr>
            <a:picLocks noChangeAspect="1"/>
          </p:cNvPicPr>
          <p:nvPr/>
        </p:nvPicPr>
        <p:blipFill>
          <a:blip r:embed="rId6" cstate="print"/>
          <a:srcRect t="8833"/>
          <a:stretch>
            <a:fillRect/>
          </a:stretch>
        </p:blipFill>
        <p:spPr>
          <a:xfrm>
            <a:off x="62599" y="89248"/>
            <a:ext cx="2925225" cy="3555776"/>
          </a:xfrm>
          <a:prstGeom prst="rect">
            <a:avLst/>
          </a:prstGeom>
        </p:spPr>
      </p:pic>
      <p:pic>
        <p:nvPicPr>
          <p:cNvPr id="45" name="图片 44" descr="Kindle-DX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68144" y="980728"/>
            <a:ext cx="3012888" cy="420680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 l="25542" t="27360" r="53335" b="18500"/>
          <a:stretch>
            <a:fillRect/>
          </a:stretch>
        </p:blipFill>
        <p:spPr bwMode="auto">
          <a:xfrm>
            <a:off x="1259632" y="1772816"/>
            <a:ext cx="273630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/>
          <a:srcRect l="26653" t="27124" r="49444" b="17142"/>
          <a:stretch>
            <a:fillRect/>
          </a:stretch>
        </p:blipFill>
        <p:spPr bwMode="auto">
          <a:xfrm>
            <a:off x="2915816" y="2780928"/>
            <a:ext cx="3096344" cy="40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Box 46"/>
          <p:cNvSpPr txBox="1"/>
          <p:nvPr/>
        </p:nvSpPr>
        <p:spPr>
          <a:xfrm>
            <a:off x="7776356" y="2852936"/>
            <a:ext cx="1332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Sep </a:t>
            </a:r>
            <a:r>
              <a:rPr lang="en-US" sz="2400" b="1" dirty="0" smtClean="0"/>
              <a:t>6, 2012.</a:t>
            </a:r>
            <a:endParaRPr lang="en-US" sz="2400" b="1" kern="1600" dirty="0"/>
          </a:p>
        </p:txBody>
      </p:sp>
      <p:sp>
        <p:nvSpPr>
          <p:cNvPr id="48" name="矩形 47"/>
          <p:cNvSpPr/>
          <p:nvPr/>
        </p:nvSpPr>
        <p:spPr>
          <a:xfrm>
            <a:off x="6660232" y="4797152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Introduce Kindle, Kindle </a:t>
            </a:r>
            <a:r>
              <a:rPr lang="en-US" altLang="zh-CN" sz="2400" dirty="0" err="1" smtClean="0"/>
              <a:t>Paperwhite</a:t>
            </a:r>
            <a:r>
              <a:rPr lang="en-US" altLang="zh-CN" sz="2400" dirty="0" smtClean="0"/>
              <a:t>, Kindle Fire HD </a:t>
            </a:r>
            <a:endParaRPr lang="en-US" sz="2400" dirty="0"/>
          </a:p>
        </p:txBody>
      </p:sp>
      <p:sp>
        <p:nvSpPr>
          <p:cNvPr id="49" name="Down Arrow 18"/>
          <p:cNvSpPr/>
          <p:nvPr/>
        </p:nvSpPr>
        <p:spPr>
          <a:xfrm flipV="1">
            <a:off x="8100392" y="3704258"/>
            <a:ext cx="216024" cy="1092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/>
          <a:srcRect l="4165" t="23250" r="70821" b="14735"/>
          <a:stretch>
            <a:fillRect/>
          </a:stretch>
        </p:blipFill>
        <p:spPr bwMode="auto">
          <a:xfrm>
            <a:off x="179512" y="2780928"/>
            <a:ext cx="282888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 cstate="print"/>
          <a:srcRect l="8865" t="21454" r="63897" b="18500"/>
          <a:stretch>
            <a:fillRect/>
          </a:stretch>
        </p:blipFill>
        <p:spPr bwMode="auto">
          <a:xfrm>
            <a:off x="1763688" y="1412776"/>
            <a:ext cx="2660755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2" cstate="print"/>
          <a:srcRect t="21454" r="62785" b="36219"/>
          <a:stretch>
            <a:fillRect/>
          </a:stretch>
        </p:blipFill>
        <p:spPr bwMode="auto">
          <a:xfrm>
            <a:off x="3762459" y="0"/>
            <a:ext cx="4553957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255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30" grpId="0" animBg="1"/>
      <p:bldP spid="31" grpId="0" animBg="1"/>
      <p:bldP spid="32" grpId="0"/>
      <p:bldP spid="32" grpId="1"/>
      <p:bldP spid="33" grpId="0" animBg="1"/>
      <p:bldP spid="34" grpId="0"/>
      <p:bldP spid="34" grpId="1"/>
      <p:bldP spid="2" grpId="0"/>
      <p:bldP spid="14" grpId="0"/>
      <p:bldP spid="15" grpId="0"/>
      <p:bldP spid="18" grpId="1"/>
      <p:bldP spid="18" grpId="2"/>
      <p:bldP spid="19" grpId="0" animBg="1"/>
      <p:bldP spid="21" grpId="0" animBg="1"/>
      <p:bldP spid="22" grpId="0"/>
      <p:bldP spid="22" grpId="1"/>
      <p:bldP spid="23" grpId="0"/>
      <p:bldP spid="25" grpId="0"/>
      <p:bldP spid="26" grpId="0"/>
      <p:bldP spid="27" grpId="0"/>
      <p:bldP spid="28" grpId="0"/>
      <p:bldP spid="29" grpId="0"/>
      <p:bldP spid="35" grpId="0"/>
      <p:bldP spid="47" grpId="0"/>
      <p:bldP spid="48" grpId="0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>
            <a:off x="179512" y="3284984"/>
            <a:ext cx="8712968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44016" y="548680"/>
            <a:ext cx="15476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Kindle Fire is sold out, </a:t>
            </a:r>
            <a:endParaRPr lang="en-US" sz="2000" dirty="0"/>
          </a:p>
        </p:txBody>
      </p:sp>
      <p:sp>
        <p:nvSpPr>
          <p:cNvPr id="19" name="椭圆 18"/>
          <p:cNvSpPr/>
          <p:nvPr/>
        </p:nvSpPr>
        <p:spPr>
          <a:xfrm>
            <a:off x="1709936" y="3140968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89856" y="1293728"/>
            <a:ext cx="1368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Introduce Kindle, Kindle </a:t>
            </a:r>
            <a:r>
              <a:rPr lang="en-US" altLang="zh-CN" sz="2000" dirty="0" err="1" smtClean="0"/>
              <a:t>Paperwhite</a:t>
            </a:r>
            <a:r>
              <a:rPr lang="en-US" altLang="zh-CN" sz="2000" dirty="0" smtClean="0"/>
              <a:t>, Kindle Fire HD </a:t>
            </a:r>
            <a:endParaRPr lang="en-US" sz="2000" dirty="0"/>
          </a:p>
        </p:txBody>
      </p:sp>
      <p:sp>
        <p:nvSpPr>
          <p:cNvPr id="21" name="椭圆 20"/>
          <p:cNvSpPr/>
          <p:nvPr/>
        </p:nvSpPr>
        <p:spPr>
          <a:xfrm>
            <a:off x="3172162" y="3140968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565920" y="3717032"/>
            <a:ext cx="553998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b="1" dirty="0" smtClean="0"/>
              <a:t>Sep. 6, 2012</a:t>
            </a:r>
            <a:endParaRPr lang="en-US" sz="2400" b="1" kern="16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028146" y="3717032"/>
            <a:ext cx="553998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b="1" dirty="0" smtClean="0"/>
              <a:t>Oct,10, 2012</a:t>
            </a:r>
            <a:endParaRPr lang="en-US" sz="2400" b="1" kern="1600" dirty="0" smtClean="0"/>
          </a:p>
        </p:txBody>
      </p:sp>
      <p:sp>
        <p:nvSpPr>
          <p:cNvPr id="24" name="Down Arrow 4"/>
          <p:cNvSpPr/>
          <p:nvPr/>
        </p:nvSpPr>
        <p:spPr>
          <a:xfrm>
            <a:off x="2286000" y="1484784"/>
            <a:ext cx="144016" cy="1524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646040" y="1837273"/>
            <a:ext cx="1440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Kindle </a:t>
            </a:r>
            <a:r>
              <a:rPr lang="en-US" sz="2000" dirty="0" err="1" smtClean="0"/>
              <a:t>Paperwhite</a:t>
            </a:r>
            <a:r>
              <a:rPr lang="en-US" sz="2000" dirty="0" smtClean="0"/>
              <a:t> Shipping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2092042" y="3717032"/>
            <a:ext cx="553998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b="1" dirty="0" smtClean="0"/>
              <a:t>Sep. 14, 2012</a:t>
            </a:r>
            <a:endParaRPr lang="en-US" sz="2400" b="1" kern="1600" dirty="0" smtClean="0"/>
          </a:p>
        </p:txBody>
      </p:sp>
      <p:sp>
        <p:nvSpPr>
          <p:cNvPr id="28" name="椭圆 27"/>
          <p:cNvSpPr/>
          <p:nvPr/>
        </p:nvSpPr>
        <p:spPr>
          <a:xfrm>
            <a:off x="2213992" y="3140968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1853953" y="116632"/>
            <a:ext cx="1584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Kindle Fire HD 7-inch begins shipping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4590256" y="3717032"/>
            <a:ext cx="553998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b="1" dirty="0" smtClean="0"/>
              <a:t>Nov. 15, 2012</a:t>
            </a:r>
          </a:p>
        </p:txBody>
      </p:sp>
      <p:sp>
        <p:nvSpPr>
          <p:cNvPr id="33" name="椭圆 32"/>
          <p:cNvSpPr/>
          <p:nvPr/>
        </p:nvSpPr>
        <p:spPr>
          <a:xfrm>
            <a:off x="4734272" y="3140968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矩形 33"/>
          <p:cNvSpPr/>
          <p:nvPr/>
        </p:nvSpPr>
        <p:spPr>
          <a:xfrm>
            <a:off x="4230216" y="901169"/>
            <a:ext cx="1709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Kindle Fire HD 8.9” </a:t>
            </a:r>
            <a:r>
              <a:rPr lang="en-US" altLang="zh-CN" sz="2000" dirty="0" smtClean="0"/>
              <a:t>begins shipping</a:t>
            </a:r>
            <a:endParaRPr lang="en-US" sz="2000" dirty="0"/>
          </a:p>
        </p:txBody>
      </p:sp>
      <p:sp>
        <p:nvSpPr>
          <p:cNvPr id="35" name="Down Arrow 4"/>
          <p:cNvSpPr/>
          <p:nvPr/>
        </p:nvSpPr>
        <p:spPr>
          <a:xfrm>
            <a:off x="4806280" y="1988840"/>
            <a:ext cx="144016" cy="10208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矩形 35"/>
          <p:cNvSpPr/>
          <p:nvPr/>
        </p:nvSpPr>
        <p:spPr>
          <a:xfrm>
            <a:off x="5022304" y="1988840"/>
            <a:ext cx="1781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Cyber Monday big day for Kindle sales</a:t>
            </a:r>
            <a:endParaRPr lang="en-US" sz="2000" dirty="0"/>
          </a:p>
        </p:txBody>
      </p:sp>
      <p:sp>
        <p:nvSpPr>
          <p:cNvPr id="37" name="椭圆 36"/>
          <p:cNvSpPr/>
          <p:nvPr/>
        </p:nvSpPr>
        <p:spPr>
          <a:xfrm>
            <a:off x="5382344" y="3140968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260394" y="3717032"/>
            <a:ext cx="553998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b="1" dirty="0" smtClean="0"/>
              <a:t>Nov. 27, 2012</a:t>
            </a:r>
          </a:p>
        </p:txBody>
      </p:sp>
      <p:sp>
        <p:nvSpPr>
          <p:cNvPr id="39" name="椭圆 38"/>
          <p:cNvSpPr/>
          <p:nvPr/>
        </p:nvSpPr>
        <p:spPr>
          <a:xfrm>
            <a:off x="755576" y="3140968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Down Arrow 4"/>
          <p:cNvSpPr/>
          <p:nvPr/>
        </p:nvSpPr>
        <p:spPr>
          <a:xfrm>
            <a:off x="827584" y="1268760"/>
            <a:ext cx="144016" cy="17409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1560" y="3717032"/>
            <a:ext cx="553998" cy="19442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b="1" dirty="0" smtClean="0"/>
              <a:t>Aug. 30, 2012</a:t>
            </a:r>
          </a:p>
        </p:txBody>
      </p:sp>
      <p:sp>
        <p:nvSpPr>
          <p:cNvPr id="42" name="矩形 41"/>
          <p:cNvSpPr/>
          <p:nvPr/>
        </p:nvSpPr>
        <p:spPr>
          <a:xfrm>
            <a:off x="6228184" y="116632"/>
            <a:ext cx="22322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Kindle </a:t>
            </a:r>
            <a:r>
              <a:rPr lang="en-US" sz="2000" dirty="0" err="1" smtClean="0"/>
              <a:t>Paperwhite</a:t>
            </a:r>
            <a:r>
              <a:rPr lang="en-US" sz="2000" dirty="0" smtClean="0"/>
              <a:t> Now Available to Customers in over 175 Countries</a:t>
            </a:r>
            <a:endParaRPr lang="en-US" sz="2000" dirty="0"/>
          </a:p>
        </p:txBody>
      </p:sp>
      <p:sp>
        <p:nvSpPr>
          <p:cNvPr id="43" name="椭圆 42"/>
          <p:cNvSpPr/>
          <p:nvPr/>
        </p:nvSpPr>
        <p:spPr>
          <a:xfrm>
            <a:off x="7236296" y="3140968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14346" y="3717032"/>
            <a:ext cx="553998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b="1" dirty="0" smtClean="0"/>
              <a:t>Jan, 25, 2013</a:t>
            </a:r>
          </a:p>
        </p:txBody>
      </p:sp>
      <p:sp>
        <p:nvSpPr>
          <p:cNvPr id="45" name="Down Arrow 4"/>
          <p:cNvSpPr/>
          <p:nvPr/>
        </p:nvSpPr>
        <p:spPr>
          <a:xfrm>
            <a:off x="7308304" y="1484784"/>
            <a:ext cx="144016" cy="1524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  <p:bldP spid="20" grpId="0"/>
      <p:bldP spid="21" grpId="1" animBg="1"/>
      <p:bldP spid="22" grpId="0"/>
      <p:bldP spid="23" grpId="0"/>
      <p:bldP spid="24" grpId="0" animBg="1"/>
      <p:bldP spid="26" grpId="0"/>
      <p:bldP spid="27" grpId="0"/>
      <p:bldP spid="28" grpId="1" animBg="1"/>
      <p:bldP spid="30" grpId="0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 animBg="1"/>
      <p:bldP spid="41" grpId="0"/>
      <p:bldP spid="42" grpId="0"/>
      <p:bldP spid="43" grpId="0" animBg="1"/>
      <p:bldP spid="44" grpId="0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Ratings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59795"/>
            <a:ext cx="8229600" cy="35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Reviews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484784"/>
            <a:ext cx="8229600" cy="35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7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eBay Recommendations 2012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48680"/>
            <a:ext cx="71650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899592" y="5103674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Based on purchases on eBay in 2012 the most highly recommended Kindle was, the Kindle Keyboard.</a:t>
            </a:r>
          </a:p>
          <a:p>
            <a:r>
              <a:rPr lang="en-US" dirty="0" smtClean="0"/>
              <a:t>Followed by Kindle Fire HD with 90% recommendation and the Kindle Fire 4GB as a close second at 89.5% recommendation.</a:t>
            </a:r>
          </a:p>
        </p:txBody>
      </p:sp>
    </p:spTree>
    <p:extLst>
      <p:ext uri="{BB962C8B-B14F-4D97-AF65-F5344CB8AC3E}">
        <p14:creationId xmlns:p14="http://schemas.microsoft.com/office/powerpoint/2010/main" val="12804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Kindle Fire HD – Entry into Tablet Market.</a:t>
            </a:r>
          </a:p>
          <a:p>
            <a:r>
              <a:rPr lang="en-US" dirty="0" smtClean="0"/>
              <a:t>Lower price point. </a:t>
            </a:r>
          </a:p>
          <a:p>
            <a:r>
              <a:rPr lang="en-US" dirty="0" smtClean="0"/>
              <a:t>Reduced Feature Set.</a:t>
            </a:r>
          </a:p>
          <a:p>
            <a:r>
              <a:rPr lang="en-US" dirty="0" smtClean="0"/>
              <a:t>Consumer satisfaction ratings for Kindle devices is high at around 90%.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2208</TotalTime>
  <Words>755</Words>
  <Application>Microsoft Office PowerPoint</Application>
  <PresentationFormat>On-screen Show (4:3)</PresentationFormat>
  <Paragraphs>84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Apex</vt:lpstr>
      <vt:lpstr>Team Amazon</vt:lpstr>
      <vt:lpstr>Introduction &amp; Aim</vt:lpstr>
      <vt:lpstr>PowerPoint Presentation</vt:lpstr>
      <vt:lpstr>PowerPoint Presentation</vt:lpstr>
      <vt:lpstr>Amazon Ratings</vt:lpstr>
      <vt:lpstr>Amazon Reviews</vt:lpstr>
      <vt:lpstr>eBay Recommendations 2012</vt:lpstr>
      <vt:lpstr>Research Findings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SONY</dc:creator>
  <cp:lastModifiedBy>steve</cp:lastModifiedBy>
  <cp:revision>47</cp:revision>
  <dcterms:created xsi:type="dcterms:W3CDTF">2013-02-21T03:01:16Z</dcterms:created>
  <dcterms:modified xsi:type="dcterms:W3CDTF">2013-03-05T22:04:27Z</dcterms:modified>
</cp:coreProperties>
</file>